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60" r:id="rId2"/>
    <p:sldId id="257" r:id="rId3"/>
    <p:sldId id="256" r:id="rId4"/>
    <p:sldId id="261" r:id="rId5"/>
    <p:sldId id="258" r:id="rId6"/>
    <p:sldId id="331" r:id="rId7"/>
    <p:sldId id="317" r:id="rId8"/>
    <p:sldId id="330" r:id="rId9"/>
    <p:sldId id="318" r:id="rId10"/>
    <p:sldId id="329" r:id="rId11"/>
    <p:sldId id="333" r:id="rId12"/>
    <p:sldId id="271" r:id="rId13"/>
    <p:sldId id="280" r:id="rId14"/>
    <p:sldId id="304" r:id="rId15"/>
    <p:sldId id="302" r:id="rId16"/>
    <p:sldId id="323" r:id="rId17"/>
    <p:sldId id="305" r:id="rId18"/>
    <p:sldId id="327" r:id="rId19"/>
    <p:sldId id="307" r:id="rId20"/>
    <p:sldId id="275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74" r:id="rId29"/>
    <p:sldId id="292" r:id="rId30"/>
    <p:sldId id="293" r:id="rId31"/>
    <p:sldId id="295" r:id="rId32"/>
    <p:sldId id="296" r:id="rId33"/>
    <p:sldId id="297" r:id="rId34"/>
    <p:sldId id="324" r:id="rId35"/>
    <p:sldId id="273" r:id="rId36"/>
    <p:sldId id="328" r:id="rId37"/>
    <p:sldId id="287" r:id="rId38"/>
    <p:sldId id="259" r:id="rId39"/>
    <p:sldId id="262" r:id="rId40"/>
    <p:sldId id="309" r:id="rId41"/>
    <p:sldId id="310" r:id="rId42"/>
    <p:sldId id="311" r:id="rId43"/>
    <p:sldId id="312" r:id="rId44"/>
    <p:sldId id="315" r:id="rId45"/>
    <p:sldId id="313" r:id="rId46"/>
    <p:sldId id="314" r:id="rId47"/>
    <p:sldId id="316" r:id="rId48"/>
    <p:sldId id="320" r:id="rId49"/>
    <p:sldId id="276" r:id="rId50"/>
    <p:sldId id="266" r:id="rId51"/>
    <p:sldId id="277" r:id="rId52"/>
    <p:sldId id="267" r:id="rId53"/>
  </p:sldIdLst>
  <p:sldSz cx="18288000" cy="10287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MS Mincho" panose="02020609040205080304" pitchFamily="49" charset="-128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B32"/>
    <a:srgbClr val="EDEEEF"/>
    <a:srgbClr val="E58837"/>
    <a:srgbClr val="A1C67C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6433" autoAdjust="0"/>
  </p:normalViewPr>
  <p:slideViewPr>
    <p:cSldViewPr>
      <p:cViewPr varScale="1">
        <p:scale>
          <a:sx n="75" d="100"/>
          <a:sy n="75" d="100"/>
        </p:scale>
        <p:origin x="4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Số lượng sinh viên ở trọ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fld id="{8672E800-4FC9-4FC5-B053-1448880FE3B9}" type="VALUE">
                      <a:rPr lang="en-US" sz="2400" baseline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25A077DC-E042-4330-B7C7-67FB7BDB8327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5F9D28C-06F5-4735-9391-B52E147E0B8A}" type="VALUE">
                      <a:rPr lang="en-US" sz="2400"/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4229166666666652E-2"/>
                      <c:h val="8.8453124999999994E-2"/>
                    </c:manualLayout>
                  </c15:layout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1100</c:v>
                </c:pt>
                <c:pt idx="1">
                  <c:v>1800</c:v>
                </c:pt>
                <c:pt idx="2">
                  <c:v>2800</c:v>
                </c:pt>
                <c:pt idx="3">
                  <c:v>5600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Số lượng sinh viên ở kí túc xá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5E5CC0F5-8DBF-4D00-8AB0-467EAF612C2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115062F0-FD43-4B5B-8A56-1211D8BB5E56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CBE96202-174A-4E5F-8235-009039FFEB0A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5328805E-19E5-42A1-AE7D-370EB533A44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400</c:v>
                </c:pt>
                <c:pt idx="1">
                  <c:v>300</c:v>
                </c:pt>
                <c:pt idx="2">
                  <c:v>300</c:v>
                </c:pt>
                <c:pt idx="3">
                  <c:v>300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-598841408"/>
        <c:axId val="-598854464"/>
      </c:barChart>
      <c:catAx>
        <c:axId val="-59884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98854464"/>
        <c:crosses val="autoZero"/>
        <c:auto val="1"/>
        <c:lblAlgn val="ctr"/>
        <c:lblOffset val="100"/>
        <c:noMultiLvlLbl val="0"/>
      </c:catAx>
      <c:valAx>
        <c:axId val="-5988544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59884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F302-13EE-4EA1-9D09-F3579B332FFE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6669F-82A4-4144-A9F1-7665406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6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Background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Existing system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Idea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Vision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Opportunity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Scope, out of scope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27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7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 to use</a:t>
            </a:r>
            <a:r>
              <a:rPr lang="en-US" baseline="0" dirty="0" smtClean="0"/>
              <a:t> case </a:t>
            </a:r>
            <a:r>
              <a:rPr lang="en-US" baseline="0" dirty="0" err="1" smtClean="0"/>
              <a:t>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34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+mn-lt"/>
              </a:rPr>
              <a:t>Thêm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hình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ảnh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chu</a:t>
            </a:r>
            <a:r>
              <a:rPr lang="en-US" baseline="0" dirty="0" smtClean="0">
                <a:latin typeface="+mn-lt"/>
              </a:rPr>
              <a:t>̉ </a:t>
            </a:r>
            <a:r>
              <a:rPr lang="en-US" baseline="0" dirty="0" err="1" smtClean="0">
                <a:latin typeface="+mn-lt"/>
              </a:rPr>
              <a:t>tro</a:t>
            </a:r>
            <a:r>
              <a:rPr lang="en-US" baseline="0" dirty="0" smtClean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82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68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9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4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Thực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trạng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sô</a:t>
            </a:r>
            <a:r>
              <a:rPr lang="en-US" baseline="0" dirty="0" smtClean="0"/>
              <a:t>́ </a:t>
            </a:r>
            <a:r>
              <a:rPr lang="en-US" baseline="0" dirty="0" err="1" smtClean="0"/>
              <a:t>lượng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ngày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đông</a:t>
            </a:r>
            <a:r>
              <a:rPr lang="en-US" baseline="0" dirty="0" smtClean="0"/>
              <a:t>,… </a:t>
            </a:r>
            <a:r>
              <a:rPr lang="en-US" baseline="0" dirty="0" err="1" smtClean="0"/>
              <a:t>sô</a:t>
            </a:r>
            <a:r>
              <a:rPr lang="en-US" baseline="0" dirty="0" smtClean="0"/>
              <a:t>́ </a:t>
            </a:r>
            <a:r>
              <a:rPr lang="en-US" baseline="0" dirty="0" err="1" smtClean="0"/>
              <a:t>liệu</a:t>
            </a:r>
            <a:r>
              <a:rPr lang="en-US" baseline="0" dirty="0" smtClean="0"/>
              <a:t>….</a:t>
            </a:r>
          </a:p>
          <a:p>
            <a:r>
              <a:rPr lang="en-US" baseline="0" dirty="0" smtClean="0"/>
              <a:t>Kí </a:t>
            </a:r>
            <a:r>
              <a:rPr lang="en-US" baseline="0" dirty="0" err="1" smtClean="0"/>
              <a:t>túc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xa</a:t>
            </a:r>
            <a:r>
              <a:rPr lang="en-US" baseline="0" dirty="0" smtClean="0"/>
              <a:t>́ (6 dorm,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đầy</a:t>
            </a:r>
            <a:r>
              <a:rPr lang="en-US" baseline="0" dirty="0" smtClean="0"/>
              <a:t> 4000 </a:t>
            </a:r>
            <a:r>
              <a:rPr lang="en-US" baseline="0" dirty="0" err="1" smtClean="0"/>
              <a:t>chô</a:t>
            </a:r>
            <a:r>
              <a:rPr lang="en-US" baseline="0" dirty="0" smtClean="0"/>
              <a:t>̃, </a:t>
            </a:r>
            <a:r>
              <a:rPr lang="en-US" baseline="0" dirty="0" err="1" smtClean="0"/>
              <a:t>gần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còn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được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cấp</a:t>
            </a:r>
            <a:r>
              <a:rPr lang="en-US" baseline="0" dirty="0" smtClean="0"/>
              <a:t> 3, </a:t>
            </a:r>
            <a:r>
              <a:rPr lang="en-US" baseline="0" dirty="0" err="1" smtClean="0"/>
              <a:t>sập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hê</a:t>
            </a:r>
            <a:r>
              <a:rPr lang="en-US" baseline="0" dirty="0" smtClean="0"/>
              <a:t>̣ </a:t>
            </a:r>
            <a:r>
              <a:rPr lang="en-US" baseline="0" dirty="0" err="1" smtClean="0"/>
              <a:t>thống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ocd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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</a:t>
            </a:r>
            <a:r>
              <a:rPr lang="en-US" baseline="0" dirty="0" smtClean="0"/>
              <a:t>̉ </a:t>
            </a:r>
            <a:r>
              <a:rPr lang="en-US" baseline="0" dirty="0" err="1" smtClean="0"/>
              <a:t>đáp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ứng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hết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cầu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chô</a:t>
            </a:r>
            <a:r>
              <a:rPr lang="en-US" baseline="0" dirty="0" smtClean="0"/>
              <a:t>̃ ở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toàn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bô</a:t>
            </a:r>
            <a:r>
              <a:rPr lang="en-US" baseline="0" dirty="0" smtClean="0"/>
              <a:t>̣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trường</a:t>
            </a:r>
            <a:endParaRPr lang="en-US" baseline="0" dirty="0" smtClean="0"/>
          </a:p>
          <a:p>
            <a:r>
              <a:rPr lang="en-US" baseline="0" dirty="0" smtClean="0"/>
              <a:t>-&gt;</a:t>
            </a:r>
            <a:r>
              <a:rPr lang="en-US" baseline="0" dirty="0" err="1" smtClean="0"/>
              <a:t>Việc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tìm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</a:t>
            </a:r>
            <a:r>
              <a:rPr lang="en-US" baseline="0" dirty="0" smtClean="0"/>
              <a:t>̀ </a:t>
            </a:r>
            <a:r>
              <a:rPr lang="en-US" baseline="0" dirty="0" err="1" smtClean="0"/>
              <a:t>tro</a:t>
            </a:r>
            <a:r>
              <a:rPr lang="en-US" baseline="0" dirty="0" smtClean="0"/>
              <a:t>̣ </a:t>
            </a:r>
            <a:r>
              <a:rPr lang="en-US" baseline="0" dirty="0" err="1" smtClean="0"/>
              <a:t>trơ</a:t>
            </a:r>
            <a:r>
              <a:rPr lang="en-US" baseline="0" dirty="0" smtClean="0"/>
              <a:t>̉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phô</a:t>
            </a:r>
            <a:r>
              <a:rPr lang="en-US" baseline="0" dirty="0" smtClean="0"/>
              <a:t>̉ </a:t>
            </a:r>
            <a:r>
              <a:rPr lang="en-US" baseline="0" dirty="0" err="1" smtClean="0"/>
              <a:t>biên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điểm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vào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mỗi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mùa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tuyển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vậy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vẫn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còn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rất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nhiều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</a:t>
            </a:r>
            <a:r>
              <a:rPr lang="en-US" baseline="0" dirty="0" smtClean="0"/>
              <a:t>́ khan, </a:t>
            </a:r>
            <a:r>
              <a:rPr lang="en-US" baseline="0" dirty="0" err="1" smtClean="0"/>
              <a:t>trơ</a:t>
            </a:r>
            <a:r>
              <a:rPr lang="en-US" baseline="0" dirty="0" smtClean="0"/>
              <a:t>̉ </a:t>
            </a:r>
            <a:r>
              <a:rPr lang="en-US" baseline="0" dirty="0" err="1" smtClean="0"/>
              <a:t>ngại</a:t>
            </a:r>
            <a:endParaRPr lang="en-US" baseline="0" dirty="0" smtClean="0"/>
          </a:p>
          <a:p>
            <a:r>
              <a:rPr lang="en-US" baseline="0" dirty="0" err="1" smtClean="0"/>
              <a:t>Sô</a:t>
            </a:r>
            <a:r>
              <a:rPr lang="en-US" baseline="0" dirty="0" smtClean="0"/>
              <a:t>́ </a:t>
            </a:r>
            <a:r>
              <a:rPr lang="en-US" baseline="0" dirty="0" err="1" smtClean="0"/>
              <a:t>lượng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thuê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ngoài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lớn</a:t>
            </a:r>
            <a:r>
              <a:rPr lang="en-US" baseline="0" dirty="0" smtClean="0"/>
              <a:t>, thông tin </a:t>
            </a:r>
            <a:r>
              <a:rPr lang="en-US" baseline="0" dirty="0" err="1" smtClean="0"/>
              <a:t>nha</a:t>
            </a:r>
            <a:r>
              <a:rPr lang="en-US" baseline="0" dirty="0" smtClean="0"/>
              <a:t>̀ </a:t>
            </a:r>
            <a:r>
              <a:rPr lang="en-US" baseline="0" dirty="0" err="1" smtClean="0"/>
              <a:t>tro</a:t>
            </a:r>
            <a:r>
              <a:rPr lang="en-US" baseline="0" dirty="0" smtClean="0"/>
              <a:t>̣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̃ </a:t>
            </a:r>
            <a:r>
              <a:rPr lang="en-US" baseline="0" dirty="0" err="1" smtClean="0"/>
              <a:t>được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xác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ít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kho</a:t>
            </a:r>
            <a:r>
              <a:rPr lang="en-US" baseline="0" dirty="0" smtClean="0"/>
              <a:t>́ </a:t>
            </a:r>
            <a:r>
              <a:rPr lang="en-US" baseline="0" dirty="0" err="1" smtClean="0"/>
              <a:t>tiếp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đến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8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Cách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làm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truyền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thống</a:t>
            </a:r>
            <a:r>
              <a:rPr lang="en-US" baseline="0" dirty="0" smtClean="0"/>
              <a:t>: </a:t>
            </a:r>
          </a:p>
          <a:p>
            <a:r>
              <a:rPr lang="en-US" baseline="0" dirty="0" err="1" smtClean="0"/>
              <a:t>Tuyển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phải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thập</a:t>
            </a:r>
            <a:r>
              <a:rPr lang="en-US" baseline="0" dirty="0" smtClean="0"/>
              <a:t> thông tin </a:t>
            </a:r>
            <a:r>
              <a:rPr lang="en-US" baseline="0" dirty="0" err="1" smtClean="0"/>
              <a:t>một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cách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</a:t>
            </a:r>
            <a:r>
              <a:rPr lang="en-US" baseline="0" dirty="0" smtClean="0"/>
              <a:t>̉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gọi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điện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đến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</a:t>
            </a:r>
            <a:r>
              <a:rPr lang="en-US" baseline="0" dirty="0" smtClean="0"/>
              <a:t>̉ </a:t>
            </a:r>
            <a:r>
              <a:rPr lang="en-US" baseline="0" dirty="0" err="1" smtClean="0"/>
              <a:t>tro</a:t>
            </a:r>
            <a:r>
              <a:rPr lang="en-US" baseline="0" dirty="0" smtClean="0"/>
              <a:t>̣ </a:t>
            </a:r>
            <a:r>
              <a:rPr lang="en-US" baseline="0" dirty="0" err="1" smtClean="0"/>
              <a:t>hằng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ngày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đê</a:t>
            </a:r>
            <a:r>
              <a:rPr lang="en-US" baseline="0" dirty="0" smtClean="0"/>
              <a:t>̉ </a:t>
            </a:r>
            <a:r>
              <a:rPr lang="en-US" baseline="0" dirty="0" err="1" smtClean="0"/>
              <a:t>cập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nhập</a:t>
            </a:r>
            <a:r>
              <a:rPr lang="en-US" baseline="0" dirty="0" smtClean="0"/>
              <a:t> thông tin </a:t>
            </a:r>
            <a:r>
              <a:rPr lang="en-US" baseline="0" dirty="0" err="1" smtClean="0"/>
              <a:t>phòng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trống</a:t>
            </a:r>
            <a:endParaRPr lang="en-US" baseline="0" dirty="0" smtClean="0"/>
          </a:p>
          <a:p>
            <a:r>
              <a:rPr lang="en-US" baseline="0" dirty="0" err="1" smtClean="0"/>
              <a:t>Tốn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tiền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thuê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vẫn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</a:t>
            </a:r>
            <a:r>
              <a:rPr lang="en-US" baseline="0" dirty="0" smtClean="0"/>
              <a:t>̉ </a:t>
            </a:r>
            <a:r>
              <a:rPr lang="en-US" baseline="0" dirty="0" err="1" smtClean="0"/>
              <a:t>đáp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ứng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sô</a:t>
            </a:r>
            <a:r>
              <a:rPr lang="en-US" baseline="0" dirty="0" smtClean="0"/>
              <a:t>́ </a:t>
            </a:r>
            <a:r>
              <a:rPr lang="en-US" baseline="0" dirty="0" err="1" smtClean="0"/>
              <a:t>lượng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phu</a:t>
            </a:r>
            <a:r>
              <a:rPr lang="en-US" baseline="0" dirty="0" smtClean="0"/>
              <a:t>̣ </a:t>
            </a:r>
            <a:r>
              <a:rPr lang="en-US" baseline="0" dirty="0" err="1" smtClean="0"/>
              <a:t>huynh</a:t>
            </a:r>
            <a:endParaRPr lang="en-US" baseline="0" dirty="0" smtClean="0"/>
          </a:p>
          <a:p>
            <a:r>
              <a:rPr lang="en-US" baseline="0" dirty="0" err="1" smtClean="0"/>
              <a:t>Không</a:t>
            </a:r>
            <a:r>
              <a:rPr lang="en-US" baseline="0" dirty="0" smtClean="0"/>
              <a:t> có </a:t>
            </a:r>
            <a:r>
              <a:rPr lang="en-US" baseline="0" dirty="0" err="1" smtClean="0"/>
              <a:t>địa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chủi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</a:t>
            </a:r>
            <a:r>
              <a:rPr lang="en-US" baseline="0" dirty="0" smtClean="0"/>
              <a:t>̀ cụ </a:t>
            </a:r>
            <a:r>
              <a:rPr lang="en-US" baseline="0" dirty="0" err="1" smtClean="0"/>
              <a:t>thê</a:t>
            </a:r>
            <a:r>
              <a:rPr lang="en-US" baseline="0" dirty="0" smtClean="0"/>
              <a:t>̉, </a:t>
            </a:r>
            <a:r>
              <a:rPr lang="en-US" baseline="0" dirty="0" err="1" smtClean="0"/>
              <a:t>kho</a:t>
            </a:r>
            <a:r>
              <a:rPr lang="en-US" baseline="0" dirty="0" smtClean="0"/>
              <a:t>́ </a:t>
            </a:r>
            <a:r>
              <a:rPr lang="en-US" baseline="0" dirty="0" err="1" smtClean="0"/>
              <a:t>tìm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kiếm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vực</a:t>
            </a:r>
            <a:endParaRPr lang="en-US" baseline="0" dirty="0" smtClean="0"/>
          </a:p>
          <a:p>
            <a:r>
              <a:rPr lang="en-US" baseline="0" dirty="0" smtClean="0"/>
              <a:t>-&gt; </a:t>
            </a:r>
            <a:r>
              <a:rPr lang="en-US" baseline="0" dirty="0" err="1" smtClean="0"/>
              <a:t>Tốn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thời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hiệu</a:t>
            </a:r>
            <a:r>
              <a:rPr lang="en-US" baseline="0" dirty="0" smtClean="0"/>
              <a:t> quả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8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Pros:</a:t>
            </a:r>
          </a:p>
          <a:p>
            <a:r>
              <a:rPr lang="en-US" dirty="0" err="1" smtClean="0">
                <a:latin typeface="+mn-lt"/>
              </a:rPr>
              <a:t>Giao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diện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đẹp</a:t>
            </a:r>
            <a:endParaRPr lang="en-US" baseline="0" dirty="0" smtClean="0">
              <a:latin typeface="+mn-lt"/>
            </a:endParaRPr>
          </a:p>
          <a:p>
            <a:r>
              <a:rPr lang="en-US" baseline="0" dirty="0" smtClean="0">
                <a:latin typeface="+mn-lt"/>
              </a:rPr>
              <a:t>Thông tin </a:t>
            </a:r>
            <a:r>
              <a:rPr lang="en-US" baseline="0" dirty="0" err="1" smtClean="0">
                <a:latin typeface="+mn-lt"/>
              </a:rPr>
              <a:t>được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xác</a:t>
            </a:r>
            <a:r>
              <a:rPr lang="en-US" baseline="0" dirty="0" smtClean="0">
                <a:latin typeface="+mn-lt"/>
              </a:rPr>
              <a:t> minh</a:t>
            </a:r>
          </a:p>
          <a:p>
            <a:r>
              <a:rPr lang="en-US" baseline="0" dirty="0" smtClean="0">
                <a:latin typeface="+mn-lt"/>
              </a:rPr>
              <a:t>Cons:</a:t>
            </a:r>
          </a:p>
          <a:p>
            <a:r>
              <a:rPr lang="en-US" baseline="0" dirty="0" err="1" smtClean="0">
                <a:latin typeface="+mn-lt"/>
              </a:rPr>
              <a:t>Chưa</a:t>
            </a:r>
            <a:r>
              <a:rPr lang="en-US" baseline="0" dirty="0" smtClean="0">
                <a:latin typeface="+mn-lt"/>
              </a:rPr>
              <a:t> cụ </a:t>
            </a:r>
            <a:r>
              <a:rPr lang="en-US" baseline="0" dirty="0" err="1" smtClean="0">
                <a:latin typeface="+mn-lt"/>
              </a:rPr>
              <a:t>thê</a:t>
            </a:r>
            <a:r>
              <a:rPr lang="en-US" baseline="0" dirty="0" smtClean="0">
                <a:latin typeface="+mn-lt"/>
              </a:rPr>
              <a:t>̉ </a:t>
            </a:r>
            <a:r>
              <a:rPr lang="en-US" baseline="0" dirty="0" err="1" smtClean="0">
                <a:latin typeface="+mn-lt"/>
              </a:rPr>
              <a:t>đến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từng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khu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vực</a:t>
            </a:r>
            <a:endParaRPr lang="en-US" baseline="0" dirty="0" smtClean="0">
              <a:latin typeface="+mn-lt"/>
            </a:endParaRPr>
          </a:p>
          <a:p>
            <a:r>
              <a:rPr lang="en-US" baseline="0" dirty="0" err="1" smtClean="0">
                <a:latin typeface="+mn-lt"/>
              </a:rPr>
              <a:t>Đối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tượng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hướng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đến</a:t>
            </a:r>
            <a:r>
              <a:rPr lang="en-US" baseline="0" dirty="0" smtClean="0">
                <a:latin typeface="+mn-lt"/>
              </a:rPr>
              <a:t> là </a:t>
            </a:r>
            <a:r>
              <a:rPr lang="en-US" baseline="0" dirty="0" err="1" smtClean="0">
                <a:latin typeface="+mn-lt"/>
              </a:rPr>
              <a:t>người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đa</a:t>
            </a:r>
            <a:r>
              <a:rPr lang="en-US" baseline="0" dirty="0" smtClean="0">
                <a:latin typeface="+mn-lt"/>
              </a:rPr>
              <a:t>̃ </a:t>
            </a:r>
            <a:r>
              <a:rPr lang="en-US" baseline="0" dirty="0" err="1" smtClean="0">
                <a:latin typeface="+mn-lt"/>
              </a:rPr>
              <a:t>đi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làm</a:t>
            </a:r>
            <a:r>
              <a:rPr lang="en-US" baseline="0" dirty="0" smtClean="0">
                <a:latin typeface="+mn-lt"/>
              </a:rPr>
              <a:t>, có </a:t>
            </a:r>
            <a:r>
              <a:rPr lang="en-US" baseline="0" dirty="0" err="1" smtClean="0">
                <a:latin typeface="+mn-lt"/>
              </a:rPr>
              <a:t>thu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nhập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tư</a:t>
            </a:r>
            <a:r>
              <a:rPr lang="en-US" baseline="0" dirty="0" smtClean="0">
                <a:latin typeface="+mn-lt"/>
              </a:rPr>
              <a:t>̀ </a:t>
            </a:r>
            <a:r>
              <a:rPr lang="en-US" baseline="0" dirty="0" err="1" smtClean="0">
                <a:latin typeface="+mn-lt"/>
              </a:rPr>
              <a:t>mức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kha</a:t>
            </a:r>
            <a:r>
              <a:rPr lang="en-US" baseline="0" dirty="0" smtClean="0">
                <a:latin typeface="+mn-lt"/>
              </a:rPr>
              <a:t>́ </a:t>
            </a:r>
            <a:r>
              <a:rPr lang="en-US" baseline="0" dirty="0" err="1" smtClean="0">
                <a:latin typeface="+mn-lt"/>
              </a:rPr>
              <a:t>đô</a:t>
            </a:r>
            <a:r>
              <a:rPr lang="en-US" baseline="0" dirty="0" smtClean="0">
                <a:latin typeface="+mn-lt"/>
              </a:rPr>
              <a:t>̉ </a:t>
            </a:r>
            <a:r>
              <a:rPr lang="en-US" baseline="0" dirty="0" err="1" smtClean="0">
                <a:latin typeface="+mn-lt"/>
              </a:rPr>
              <a:t>lên</a:t>
            </a:r>
            <a:endParaRPr lang="en-US" baseline="0" dirty="0" smtClean="0">
              <a:latin typeface="+mn-lt"/>
            </a:endParaRPr>
          </a:p>
          <a:p>
            <a:r>
              <a:rPr lang="en-US" baseline="0" dirty="0" err="1" smtClean="0">
                <a:latin typeface="+mn-lt"/>
              </a:rPr>
              <a:t>Không</a:t>
            </a:r>
            <a:r>
              <a:rPr lang="en-US" baseline="0" dirty="0" smtClean="0">
                <a:latin typeface="+mn-lt"/>
              </a:rPr>
              <a:t> có thông tin </a:t>
            </a:r>
            <a:r>
              <a:rPr lang="en-US" baseline="0" dirty="0" err="1" smtClean="0">
                <a:latin typeface="+mn-lt"/>
              </a:rPr>
              <a:t>phòng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tro</a:t>
            </a:r>
            <a:r>
              <a:rPr lang="en-US" baseline="0" dirty="0" smtClean="0">
                <a:latin typeface="+mn-lt"/>
              </a:rPr>
              <a:t>̣ </a:t>
            </a:r>
          </a:p>
          <a:p>
            <a:r>
              <a:rPr lang="en-US" baseline="0" dirty="0" err="1" smtClean="0">
                <a:latin typeface="+mn-lt"/>
              </a:rPr>
              <a:t>Phu</a:t>
            </a:r>
            <a:r>
              <a:rPr lang="en-US" baseline="0" dirty="0" smtClean="0">
                <a:latin typeface="+mn-lt"/>
              </a:rPr>
              <a:t>̀ </a:t>
            </a:r>
            <a:r>
              <a:rPr lang="en-US" baseline="0" dirty="0" err="1" smtClean="0">
                <a:latin typeface="+mn-lt"/>
              </a:rPr>
              <a:t>hợp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đê</a:t>
            </a:r>
            <a:r>
              <a:rPr lang="en-US" baseline="0" dirty="0" smtClean="0">
                <a:latin typeface="+mn-lt"/>
              </a:rPr>
              <a:t>̉ </a:t>
            </a:r>
            <a:r>
              <a:rPr lang="en-US" baseline="0" dirty="0" err="1" smtClean="0">
                <a:latin typeface="+mn-lt"/>
              </a:rPr>
              <a:t>mua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nha</a:t>
            </a:r>
            <a:r>
              <a:rPr lang="en-US" baseline="0" dirty="0" smtClean="0">
                <a:latin typeface="+mn-lt"/>
              </a:rPr>
              <a:t>̀, </a:t>
            </a:r>
            <a:r>
              <a:rPr lang="en-US" baseline="0" dirty="0" err="1" smtClean="0">
                <a:latin typeface="+mn-lt"/>
              </a:rPr>
              <a:t>thuê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chung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cư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cao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cấp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hơn</a:t>
            </a:r>
            <a:r>
              <a:rPr lang="en-US" baseline="0" dirty="0" smtClean="0">
                <a:latin typeface="+mn-lt"/>
              </a:rPr>
              <a:t>,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r>
              <a:rPr lang="en-US" dirty="0" err="1" smtClean="0"/>
              <a:t>Dê</a:t>
            </a:r>
            <a:r>
              <a:rPr lang="en-US" dirty="0" smtClean="0"/>
              <a:t>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sư</a:t>
            </a:r>
            <a:r>
              <a:rPr lang="en-US" baseline="0" dirty="0" smtClean="0"/>
              <a:t>̉ </a:t>
            </a:r>
            <a:r>
              <a:rPr lang="en-US" baseline="0" dirty="0" err="1" smtClean="0"/>
              <a:t>dụng</a:t>
            </a:r>
            <a:endParaRPr lang="en-US" baseline="0" dirty="0" smtClean="0"/>
          </a:p>
          <a:p>
            <a:r>
              <a:rPr lang="en-US" baseline="0" dirty="0" smtClean="0"/>
              <a:t>Cons:</a:t>
            </a:r>
          </a:p>
          <a:p>
            <a:r>
              <a:rPr lang="en-US" baseline="0" dirty="0" smtClean="0"/>
              <a:t>Thông tin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được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chắt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lọc</a:t>
            </a:r>
            <a:r>
              <a:rPr lang="en-US" baseline="0" dirty="0" smtClean="0"/>
              <a:t>, verified </a:t>
            </a:r>
          </a:p>
          <a:p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bài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tìm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</a:t>
            </a:r>
            <a:r>
              <a:rPr lang="en-US" baseline="0" dirty="0" smtClean="0"/>
              <a:t>̣</a:t>
            </a:r>
          </a:p>
          <a:p>
            <a:r>
              <a:rPr lang="en-US" baseline="0" dirty="0" err="1" smtClean="0"/>
              <a:t>Chơ</a:t>
            </a:r>
            <a:r>
              <a:rPr lang="en-US" baseline="0" dirty="0" smtClean="0"/>
              <a:t>̉ </a:t>
            </a:r>
            <a:r>
              <a:rPr lang="en-US" baseline="0" dirty="0" err="1" smtClean="0"/>
              <a:t>hàng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bài</a:t>
            </a:r>
            <a:r>
              <a:rPr lang="en-US" baseline="0" dirty="0" smtClean="0"/>
              <a:t> spam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64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r>
              <a:rPr lang="en-US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diện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đẹp</a:t>
            </a:r>
            <a:endParaRPr lang="en-US" baseline="0" dirty="0" smtClean="0"/>
          </a:p>
          <a:p>
            <a:r>
              <a:rPr lang="en-US" baseline="0" dirty="0" smtClean="0"/>
              <a:t>Trang </a:t>
            </a:r>
            <a:r>
              <a:rPr lang="en-US" baseline="0" dirty="0" err="1" smtClean="0"/>
              <a:t>chính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thống</a:t>
            </a:r>
            <a:endParaRPr lang="en-US" baseline="0" dirty="0" smtClean="0"/>
          </a:p>
          <a:p>
            <a:r>
              <a:rPr lang="en-US" baseline="0" dirty="0" err="1" smtClean="0"/>
              <a:t>Dê</a:t>
            </a:r>
            <a:r>
              <a:rPr lang="en-US" baseline="0" dirty="0" smtClean="0"/>
              <a:t>̃ </a:t>
            </a:r>
            <a:r>
              <a:rPr lang="en-US" baseline="0" dirty="0" err="1" smtClean="0"/>
              <a:t>tiếp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đến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endParaRPr lang="en-US" dirty="0" smtClean="0"/>
          </a:p>
          <a:p>
            <a:r>
              <a:rPr lang="en-US" dirty="0" smtClean="0"/>
              <a:t>Cons:</a:t>
            </a:r>
          </a:p>
          <a:p>
            <a:r>
              <a:rPr lang="en-US" dirty="0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đầy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đu</a:t>
            </a:r>
            <a:r>
              <a:rPr lang="en-US" baseline="0" dirty="0" smtClean="0"/>
              <a:t>̉, </a:t>
            </a:r>
            <a:r>
              <a:rPr lang="en-US" baseline="0" dirty="0" err="1" smtClean="0"/>
              <a:t>chuẩn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xác</a:t>
            </a:r>
            <a:r>
              <a:rPr lang="en-US" baseline="0" dirty="0" smtClean="0"/>
              <a:t> (VD: </a:t>
            </a:r>
            <a:r>
              <a:rPr lang="en-US" baseline="0" dirty="0" err="1" smtClean="0"/>
              <a:t>hình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có, </a:t>
            </a:r>
            <a:r>
              <a:rPr lang="en-US" baseline="0" dirty="0" err="1" smtClean="0"/>
              <a:t>gia</a:t>
            </a:r>
            <a:r>
              <a:rPr lang="en-US" baseline="0" dirty="0" smtClean="0"/>
              <a:t>́ </a:t>
            </a:r>
            <a:r>
              <a:rPr lang="en-US" baseline="0" dirty="0" err="1" smtClean="0"/>
              <a:t>phòng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còn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hiển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</a:t>
            </a:r>
            <a:r>
              <a:rPr lang="en-US" baseline="0" dirty="0" smtClean="0"/>
              <a:t>̣ update)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0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Vê</a:t>
            </a:r>
            <a:r>
              <a:rPr lang="en-US" dirty="0" smtClean="0"/>
              <a:t>̀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phạm</a:t>
            </a:r>
            <a:r>
              <a:rPr lang="en-US" baseline="0" dirty="0" smtClean="0"/>
              <a:t> vi </a:t>
            </a:r>
            <a:r>
              <a:rPr lang="en-US" baseline="0" dirty="0" err="1" smtClean="0"/>
              <a:t>của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dư</a:t>
            </a:r>
            <a:r>
              <a:rPr lang="en-US" baseline="0" dirty="0" smtClean="0"/>
              <a:t>̣ </a:t>
            </a:r>
            <a:r>
              <a:rPr lang="en-US" baseline="0" dirty="0" err="1" smtClean="0"/>
              <a:t>án</a:t>
            </a:r>
            <a:endParaRPr lang="en-US" baseline="0" dirty="0" smtClean="0"/>
          </a:p>
          <a:p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thời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có </a:t>
            </a:r>
            <a:r>
              <a:rPr lang="en-US" baseline="0" dirty="0" err="1" smtClean="0"/>
              <a:t>giới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hạn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làm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18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15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42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2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.svg"/><Relationship Id="rId9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" Type="http://schemas.openxmlformats.org/officeDocument/2006/relationships/image" Target="../media/image7.png"/><Relationship Id="rId16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2.svg"/><Relationship Id="rId1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9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8.svg"/><Relationship Id="rId4" Type="http://schemas.openxmlformats.org/officeDocument/2006/relationships/image" Target="../media/image6.sv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NULL"/><Relationship Id="rId4" Type="http://schemas.openxmlformats.org/officeDocument/2006/relationships/image" Target="../media/image10.sv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image" Target="NULL"/><Relationship Id="rId4" Type="http://schemas.openxmlformats.org/officeDocument/2006/relationships/image" Target="../media/image10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NULL"/><Relationship Id="rId4" Type="http://schemas.openxmlformats.org/officeDocument/2006/relationships/image" Target="../media/image10.sv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1173587" y="5361748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671769" y="-715046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2394107" y="19583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3645668" y="19581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9033335" y="8108978"/>
            <a:ext cx="2851520" cy="282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7635" y="3809609"/>
            <a:ext cx="952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 HOUSE FINDER</a:t>
            </a:r>
            <a:endParaRPr lang="en-US" sz="9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68" y="2742817"/>
            <a:ext cx="4801366" cy="48013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86" y="664107"/>
            <a:ext cx="4480269" cy="15456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05220" y="5361748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 smtClean="0">
                <a:solidFill>
                  <a:schemeClr val="accent6">
                    <a:lumMod val="75000"/>
                  </a:schemeClr>
                </a:solidFill>
              </a:rPr>
              <a:t>Tìm</a:t>
            </a:r>
            <a:r>
              <a:rPr lang="en-US" sz="36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 smtClean="0">
                <a:solidFill>
                  <a:schemeClr val="accent6">
                    <a:lumMod val="75000"/>
                  </a:schemeClr>
                </a:solidFill>
              </a:rPr>
              <a:t>nha</a:t>
            </a:r>
            <a:r>
              <a:rPr lang="en-US" sz="3600" i="1" dirty="0" smtClean="0">
                <a:solidFill>
                  <a:schemeClr val="accent6">
                    <a:lumMod val="75000"/>
                  </a:schemeClr>
                </a:solidFill>
              </a:rPr>
              <a:t>̀ </a:t>
            </a:r>
            <a:r>
              <a:rPr lang="en-US" sz="3600" i="1" dirty="0" err="1" smtClean="0">
                <a:solidFill>
                  <a:schemeClr val="accent6">
                    <a:lumMod val="75000"/>
                  </a:schemeClr>
                </a:solidFill>
              </a:rPr>
              <a:t>theo</a:t>
            </a:r>
            <a:r>
              <a:rPr lang="en-US" sz="36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 smtClean="0">
                <a:solidFill>
                  <a:schemeClr val="accent6">
                    <a:lumMod val="75000"/>
                  </a:schemeClr>
                </a:solidFill>
              </a:rPr>
              <a:t>cách</a:t>
            </a:r>
            <a:r>
              <a:rPr lang="en-US" sz="36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 smtClean="0">
                <a:solidFill>
                  <a:schemeClr val="accent6">
                    <a:lumMod val="75000"/>
                  </a:schemeClr>
                </a:solidFill>
              </a:rPr>
              <a:t>của</a:t>
            </a:r>
            <a:r>
              <a:rPr lang="en-US" sz="36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 smtClean="0">
                <a:solidFill>
                  <a:schemeClr val="accent6">
                    <a:lumMod val="75000"/>
                  </a:schemeClr>
                </a:solidFill>
              </a:rPr>
              <a:t>bạn</a:t>
            </a:r>
            <a:endParaRPr lang="en-US" sz="36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6529"/>
            <a:ext cx="18287999" cy="106535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2667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631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4" y="-17168"/>
            <a:ext cx="9899365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9853" y="3495949"/>
            <a:ext cx="874848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Connect students and landlords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Provide accurate, latest rental information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Review/Report a house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Collect statistics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44200" y="3485462"/>
            <a:ext cx="476867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</a:t>
            </a:r>
            <a:r>
              <a:rPr lang="en-US" sz="3600" b="1" dirty="0" smtClean="0">
                <a:solidFill>
                  <a:schemeClr val="accent3">
                    <a:lumMod val="50000"/>
                  </a:schemeClr>
                </a:solidFill>
              </a:rPr>
              <a:t>anage room history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accent3">
                    <a:lumMod val="50000"/>
                  </a:schemeClr>
                </a:solidFill>
              </a:rPr>
              <a:t>Manage room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accent3">
                    <a:lumMod val="50000"/>
                  </a:schemeClr>
                </a:solidFill>
              </a:rPr>
              <a:t>Translate into English</a:t>
            </a:r>
            <a:endParaRPr lang="en-US" sz="3600" b="1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 smtClean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IN SCOPE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2039600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3">
                    <a:lumMod val="50000"/>
                  </a:schemeClr>
                </a:solidFill>
              </a:rPr>
              <a:t>OUT OF SCOPE</a:t>
            </a:r>
            <a:endParaRPr lang="en-US" sz="3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0529" y="389822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SCOPE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42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385" y="3717494"/>
            <a:ext cx="1272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72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PROJECT MANAGEMENT PLAN</a:t>
            </a:r>
            <a:endParaRPr lang="en-US" sz="72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861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86910" y="876300"/>
            <a:ext cx="4837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PROCESS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00" y="1975676"/>
            <a:ext cx="14340999" cy="793584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477000" y="3619500"/>
            <a:ext cx="4648200" cy="46482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01874" y="5220324"/>
            <a:ext cx="29984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Iterative &amp;</a:t>
            </a:r>
          </a:p>
          <a:p>
            <a:r>
              <a:rPr lang="en-US" sz="4400" b="1" dirty="0" smtClean="0"/>
              <a:t>Incremental</a:t>
            </a:r>
            <a:endParaRPr lang="en-US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581400" y="39243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PLANNING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371600" y="5220324"/>
            <a:ext cx="205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INITIAL </a:t>
            </a:r>
          </a:p>
          <a:p>
            <a:pPr algn="ctr"/>
            <a:r>
              <a:rPr lang="en-US" sz="3200" b="1" dirty="0" smtClean="0"/>
              <a:t>PLANNING</a:t>
            </a:r>
            <a:endParaRPr lang="en-US" sz="3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267200" y="8797224"/>
            <a:ext cx="2399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EVALUATION</a:t>
            </a:r>
            <a:endParaRPr lang="en-US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0896600" y="8797224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TESTING</a:t>
            </a:r>
            <a:endParaRPr lang="en-US" sz="3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532843" y="226480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REQUIREMENT</a:t>
            </a:r>
            <a:endParaRPr lang="en-US" sz="3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2068362" y="3923368"/>
            <a:ext cx="332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IMPLEMENTATION</a:t>
            </a:r>
            <a:endParaRPr lang="en-US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0300324" y="2264804"/>
            <a:ext cx="3568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ANALYSIS &amp; DESIGN</a:t>
            </a:r>
            <a:endParaRPr lang="en-US" sz="3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3211362" y="6625057"/>
            <a:ext cx="2562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DEPLOYMENT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8851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8670" y="627307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69" y="2933700"/>
            <a:ext cx="5334000" cy="400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138" y="7124700"/>
            <a:ext cx="5683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Meeting with Supervisor and </a:t>
            </a:r>
          </a:p>
          <a:p>
            <a:pPr algn="ctr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Staffs of the University (13/09/2022)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933700"/>
            <a:ext cx="5334000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2933700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06670" y="7124700"/>
            <a:ext cx="6541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Meeting at the University’s Enrollment Day (16/09/2022)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1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05399" y="8953500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Meeting with Landlords to collect data (12/12/2022)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08" y="2324100"/>
            <a:ext cx="8209193" cy="6150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2324100"/>
            <a:ext cx="8209193" cy="6150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468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63000" y="8349054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Training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565399"/>
            <a:ext cx="9601457" cy="52836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2552700"/>
            <a:ext cx="7086600" cy="529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6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7246" y="4191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PLANNING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1485900"/>
            <a:ext cx="13622651" cy="83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6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0456" y="943242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TOOLS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602" name="Picture 2" descr="Visual Studio logo and symbol, meaning, history,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10" y="2753982"/>
            <a:ext cx="2589587" cy="16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File:Visual Studio Code 1.35 icon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34" y="2725821"/>
            <a:ext cx="1501361" cy="15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68061" y="4685153"/>
            <a:ext cx="253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IDEs/Editors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06809" y="458818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Diagramming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5606" name="Picture 6" descr="File:Diagrams.net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10" y="2722128"/>
            <a:ext cx="1436242" cy="14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reate Your Mind Maps Online - On Any Device | MindMei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2679368"/>
            <a:ext cx="1537495" cy="153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780318" y="451288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Version Control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686" y="2455195"/>
            <a:ext cx="1973589" cy="1949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283" y="2402792"/>
            <a:ext cx="1812886" cy="2075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403" y="2029328"/>
            <a:ext cx="2424371" cy="27758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99939" y="8631896"/>
            <a:ext cx="287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UX/UI Design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173640" y="8631897"/>
            <a:ext cx="441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Communication Tools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46257" y="8748095"/>
            <a:ext cx="205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Test Tools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7" name="Picture 2" descr="NUnit.org · GitHu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18" y="6597898"/>
            <a:ext cx="1727312" cy="17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6597897"/>
            <a:ext cx="1727312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2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24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849554" cy="28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242448" cy="22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28" name="Picture 28" descr="Figma Logo PNG Transparent &amp; SVG Vector - Freebie Suppl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97" y="6597898"/>
            <a:ext cx="1849218" cy="13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0" name="Picture 30" descr="File:Adobe XD CC icon.svg - Wikimedia Comm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27" y="6597898"/>
            <a:ext cx="1491283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2" name="Picture 32" descr="Adobe Photoshop – Wikipedia tiếng Việ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763" y="6597898"/>
            <a:ext cx="1491284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13" y="6597897"/>
            <a:ext cx="1878369" cy="1857421"/>
          </a:xfrm>
          <a:prstGeom prst="rect">
            <a:avLst/>
          </a:prstGeom>
        </p:spPr>
      </p:pic>
      <p:pic>
        <p:nvPicPr>
          <p:cNvPr id="25636" name="Picture 36" descr="Download Google Meet Logo in SVG Vector or PNG File Format - Logo.win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00" y="6354701"/>
            <a:ext cx="3440887" cy="22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8" name="Picture 38" descr="Tập tin:Facebook Logo (2019).png – Wikipedia tiếng Việ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461" y="6677867"/>
            <a:ext cx="1727313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62700" y="342900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 MANAGEMENT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93864"/>
              </p:ext>
            </p:extLst>
          </p:nvPr>
        </p:nvGraphicFramePr>
        <p:xfrm>
          <a:off x="495299" y="1333500"/>
          <a:ext cx="17145001" cy="846978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31040"/>
                <a:gridCol w="3565553"/>
                <a:gridCol w="5993164"/>
                <a:gridCol w="6069027"/>
                <a:gridCol w="986217"/>
              </a:tblGrid>
              <a:tr h="308452"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Risk Description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Avoidance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Contingency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Status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Failure to meet deadline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Plan and develop schedule carefully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Assign tasks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Find the root cause of the problem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Reassign tasks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Change project scope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Closed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</a:tr>
              <a:tr h="8027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Change in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The supervisor and the entire team must review any new updates to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changes in requirements will be announced in the next daily team meeting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</a:tr>
              <a:tr h="1341642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Misunderstanding of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Discuss requirements carefully with the customer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Any ambiguity in understanding requirements of team members will be recorded and handed to supervisor to clarify with customer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Update code and documentation to adapt with actual 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</a:tr>
              <a:tr h="1173450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Illness or absence of team members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Provide meeting schedules in advance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Team member must announce absence in advance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meetings with supervisor will be recorded for absent members 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Assign the tasks of absent member to other members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Work overtime if necessary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Conflict between team members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Everything must be documented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 team member has to express clearly and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Make sure any miscommunication will be resolved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Data loss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GitHub for version control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Train team members on Git usage and conflict resolution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Restore backup data from GitHub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Internet connection issue in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Prepare personal wireless internet connection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Demo project on localhost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Record demo video before the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</a:tr>
              <a:tr h="321088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Server failure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paid and certified servers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a different server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</a:tr>
              <a:tr h="7590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Landlords don’t want to co-operate</a:t>
                      </a:r>
                      <a:r>
                        <a:rPr lang="en-US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provide data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Explain</a:t>
                      </a:r>
                      <a:r>
                        <a:rPr lang="en-US" sz="1800" baseline="0" dirty="0" smtClean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to Landlords their benefit from providing data to the system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Contact</a:t>
                      </a:r>
                      <a:r>
                        <a:rPr lang="en-US" sz="1800" baseline="0" dirty="0" smtClean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with related Landlords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54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599234" y="-1136453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781815" y="5413276"/>
            <a:ext cx="5588770" cy="55887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6166103" y="3188098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541269" y="3826108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2357373" y="-554940"/>
            <a:ext cx="1944542" cy="1870296"/>
          </a:xfrm>
          <a:prstGeom prst="rect">
            <a:avLst/>
          </a:prstGeom>
        </p:spPr>
      </p:pic>
      <p:grpSp>
        <p:nvGrpSpPr>
          <p:cNvPr id="9" name="Group 11"/>
          <p:cNvGrpSpPr>
            <a:grpSpLocks noChangeAspect="1"/>
          </p:cNvGrpSpPr>
          <p:nvPr/>
        </p:nvGrpSpPr>
        <p:grpSpPr>
          <a:xfrm>
            <a:off x="14760608" y="6023126"/>
            <a:ext cx="3051042" cy="3051030"/>
            <a:chOff x="0" y="0"/>
            <a:chExt cx="6350000" cy="6349975"/>
          </a:xfrm>
        </p:grpSpPr>
        <p:sp>
          <p:nvSpPr>
            <p:cNvPr id="10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11" name="Group 13"/>
          <p:cNvGrpSpPr>
            <a:grpSpLocks noChangeAspect="1"/>
          </p:cNvGrpSpPr>
          <p:nvPr/>
        </p:nvGrpSpPr>
        <p:grpSpPr>
          <a:xfrm>
            <a:off x="11133414" y="6023126"/>
            <a:ext cx="3051042" cy="3051030"/>
            <a:chOff x="0" y="0"/>
            <a:chExt cx="6350000" cy="6349975"/>
          </a:xfrm>
        </p:grpSpPr>
        <p:sp>
          <p:nvSpPr>
            <p:cNvPr id="12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6052" r="-6052" b="-101256"/>
              </a:stretch>
            </a:blipFill>
          </p:spPr>
        </p:sp>
      </p:grpSp>
      <p:grpSp>
        <p:nvGrpSpPr>
          <p:cNvPr id="15" name="Group 17"/>
          <p:cNvGrpSpPr>
            <a:grpSpLocks noChangeAspect="1"/>
          </p:cNvGrpSpPr>
          <p:nvPr/>
        </p:nvGrpSpPr>
        <p:grpSpPr>
          <a:xfrm>
            <a:off x="261137" y="6023126"/>
            <a:ext cx="3051042" cy="3051030"/>
            <a:chOff x="0" y="0"/>
            <a:chExt cx="6350000" cy="6349975"/>
          </a:xfrm>
        </p:grpSpPr>
        <p:sp>
          <p:nvSpPr>
            <p:cNvPr id="16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pic>
        <p:nvPicPr>
          <p:cNvPr id="19" name="Picture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 rot="5400000">
            <a:off x="-12660" y="-457205"/>
            <a:ext cx="2851520" cy="2826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47402" y="4146211"/>
            <a:ext cx="336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Mr. Nguyen Tat </a:t>
            </a:r>
            <a:r>
              <a:rPr lang="en-US" sz="2800" b="1" dirty="0" err="1" smtClean="0">
                <a:solidFill>
                  <a:schemeClr val="accent3">
                    <a:lumMod val="50000"/>
                  </a:schemeClr>
                </a:solidFill>
              </a:rPr>
              <a:t>Trung</a:t>
            </a:r>
            <a:endParaRPr lang="en-US" sz="28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 smtClean="0">
                <a:solidFill>
                  <a:schemeClr val="accent3">
                    <a:lumMod val="50000"/>
                  </a:schemeClr>
                </a:solidFill>
              </a:rPr>
              <a:t>Supervisor</a:t>
            </a:r>
            <a:endParaRPr lang="en-US" sz="28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7857" y="9083993"/>
            <a:ext cx="28961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Nguyen The </a:t>
            </a:r>
            <a:r>
              <a:rPr lang="en-US" sz="2800" b="1" dirty="0" err="1" smtClean="0">
                <a:solidFill>
                  <a:schemeClr val="accent3">
                    <a:lumMod val="50000"/>
                  </a:schemeClr>
                </a:solidFill>
              </a:rPr>
              <a:t>Giang</a:t>
            </a:r>
            <a:endParaRPr lang="en-US" sz="28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 smtClean="0">
                <a:solidFill>
                  <a:schemeClr val="accent3">
                    <a:lumMod val="50000"/>
                  </a:schemeClr>
                </a:solidFill>
              </a:rPr>
              <a:t>Team Leader</a:t>
            </a:r>
            <a:endParaRPr lang="en-US" sz="28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64178" y="9083993"/>
            <a:ext cx="2535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Bui Ngoc Huyen</a:t>
            </a:r>
          </a:p>
          <a:p>
            <a:pPr algn="ctr"/>
            <a:r>
              <a:rPr lang="en-US" sz="2800" i="1" dirty="0" smtClean="0">
                <a:solidFill>
                  <a:schemeClr val="accent3">
                    <a:lumMod val="50000"/>
                  </a:schemeClr>
                </a:solidFill>
              </a:rPr>
              <a:t>Team </a:t>
            </a:r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Member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36593" y="9083993"/>
            <a:ext cx="31902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accent3">
                    <a:lumMod val="50000"/>
                  </a:schemeClr>
                </a:solidFill>
              </a:rPr>
              <a:t>Phung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3">
                    <a:lumMod val="50000"/>
                  </a:schemeClr>
                </a:solidFill>
              </a:rPr>
              <a:t>Quang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 Thong</a:t>
            </a:r>
          </a:p>
          <a:p>
            <a:pPr algn="ctr"/>
            <a:r>
              <a:rPr lang="en-US" sz="2800" i="1" dirty="0" smtClean="0">
                <a:solidFill>
                  <a:schemeClr val="accent3">
                    <a:lumMod val="50000"/>
                  </a:schemeClr>
                </a:solidFill>
              </a:rPr>
              <a:t>Team </a:t>
            </a:r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Member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01698" y="9083993"/>
            <a:ext cx="2460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Nguyen Thu An</a:t>
            </a:r>
          </a:p>
          <a:p>
            <a:pPr algn="ctr"/>
            <a:r>
              <a:rPr lang="en-US" sz="2800" i="1" dirty="0" smtClean="0">
                <a:solidFill>
                  <a:schemeClr val="accent3">
                    <a:lumMod val="50000"/>
                  </a:schemeClr>
                </a:solidFill>
              </a:rPr>
              <a:t>Team </a:t>
            </a:r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Member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133857" y="9074156"/>
            <a:ext cx="2521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Nguyen Tri </a:t>
            </a:r>
            <a:r>
              <a:rPr lang="en-US" sz="2800" b="1" dirty="0" err="1" smtClean="0">
                <a:solidFill>
                  <a:schemeClr val="accent3">
                    <a:lumMod val="50000"/>
                  </a:schemeClr>
                </a:solidFill>
              </a:rPr>
              <a:t>Kien</a:t>
            </a:r>
            <a:endParaRPr lang="en-US" sz="28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 smtClean="0">
                <a:solidFill>
                  <a:schemeClr val="accent3">
                    <a:lumMod val="50000"/>
                  </a:schemeClr>
                </a:solidFill>
              </a:rPr>
              <a:t>Team Member</a:t>
            </a:r>
            <a:endParaRPr lang="en-US" sz="28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30" name="Group 9"/>
          <p:cNvGrpSpPr>
            <a:grpSpLocks noChangeAspect="1"/>
          </p:cNvGrpSpPr>
          <p:nvPr/>
        </p:nvGrpSpPr>
        <p:grpSpPr>
          <a:xfrm>
            <a:off x="7506221" y="6023126"/>
            <a:ext cx="3051042" cy="3051030"/>
            <a:chOff x="0" y="0"/>
            <a:chExt cx="6350000" cy="6349975"/>
          </a:xfrm>
        </p:grpSpPr>
        <p:sp>
          <p:nvSpPr>
            <p:cNvPr id="31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t="-13745" b="-13745"/>
              </a:stretch>
            </a:blipFill>
          </p:spPr>
        </p:sp>
      </p:grpSp>
      <p:grpSp>
        <p:nvGrpSpPr>
          <p:cNvPr id="32" name="Group 15"/>
          <p:cNvGrpSpPr>
            <a:grpSpLocks noChangeAspect="1"/>
          </p:cNvGrpSpPr>
          <p:nvPr/>
        </p:nvGrpSpPr>
        <p:grpSpPr>
          <a:xfrm>
            <a:off x="3883679" y="6023126"/>
            <a:ext cx="3051042" cy="3051030"/>
            <a:chOff x="0" y="0"/>
            <a:chExt cx="6350000" cy="6349975"/>
          </a:xfrm>
        </p:grpSpPr>
        <p:sp>
          <p:nvSpPr>
            <p:cNvPr id="33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</p:grpSp>
      <p:grpSp>
        <p:nvGrpSpPr>
          <p:cNvPr id="34" name="Group 19"/>
          <p:cNvGrpSpPr>
            <a:grpSpLocks noChangeAspect="1"/>
          </p:cNvGrpSpPr>
          <p:nvPr/>
        </p:nvGrpSpPr>
        <p:grpSpPr>
          <a:xfrm>
            <a:off x="7506221" y="955895"/>
            <a:ext cx="3051042" cy="3051030"/>
            <a:chOff x="0" y="0"/>
            <a:chExt cx="6350000" cy="6349975"/>
          </a:xfrm>
        </p:grpSpPr>
        <p:sp>
          <p:nvSpPr>
            <p:cNvPr id="35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7"/>
              <a:stretch>
                <a:fillRect l="-4241" r="-4241" b="-44644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3242" y="3643346"/>
            <a:ext cx="1280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REQUIREMENT SPECIFICATION</a:t>
            </a:r>
            <a:endParaRPr lang="en-US" sz="72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184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685800" y="-3162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-15615"/>
            <a:ext cx="9592519" cy="1020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5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GUEST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484132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Login (</a:t>
            </a:r>
            <a:r>
              <a:rPr lang="en-US" sz="2800" b="1" dirty="0">
                <a:solidFill>
                  <a:srgbClr val="E58837"/>
                </a:solidFill>
              </a:rPr>
              <a:t>F</a:t>
            </a:r>
            <a:r>
              <a:rPr lang="en-US" sz="2800" b="1" dirty="0" smtClean="0">
                <a:solidFill>
                  <a:srgbClr val="E58837"/>
                </a:solidFill>
              </a:rPr>
              <a:t>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3412197"/>
            <a:ext cx="11251131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4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0" y="4191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STUDENT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6250" y="1790700"/>
            <a:ext cx="57370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Send an order for accommodation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Report violated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Rate &amp; comment to review house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13795"/>
            <a:ext cx="11556131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8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LANDLORD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Register </a:t>
            </a:r>
            <a:r>
              <a:rPr lang="en-US" sz="2800" b="1" dirty="0">
                <a:solidFill>
                  <a:srgbClr val="E58837"/>
                </a:solidFill>
              </a:rPr>
              <a:t>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3438525"/>
            <a:ext cx="11794415" cy="638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Login </a:t>
            </a:r>
            <a:endParaRPr lang="en-US" sz="2800" b="1" dirty="0" smtClean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View dashboard (statistics)</a:t>
            </a:r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288" y="3619500"/>
            <a:ext cx="11145326" cy="62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0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33400" y="4953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ADMIN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4350" y="1838891"/>
            <a:ext cx="42656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Login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Staffs’ </a:t>
            </a:r>
            <a:r>
              <a:rPr lang="en-US" sz="2800" b="1" dirty="0" smtClean="0">
                <a:solidFill>
                  <a:srgbClr val="E58837"/>
                </a:solidFill>
              </a:rPr>
              <a:t>accounts</a:t>
            </a:r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 smtClean="0">
              <a:solidFill>
                <a:srgbClr val="E5883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781300"/>
            <a:ext cx="12371404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NON-FUNCTIONAL REQUIREMENTS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764085" y="3016210"/>
            <a:ext cx="3886200" cy="99060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USABILITY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0546" y="1937244"/>
            <a:ext cx="10591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maximum number of mouse click any user role has to perform to get to any place they want in the system is </a:t>
            </a:r>
            <a:r>
              <a:rPr lang="en-GB" sz="2800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the website is Orange, following the theme </a:t>
            </a:r>
            <a:r>
              <a:rPr lang="en-GB" sz="2800" dirty="0" err="1" smtClean="0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of other websites in the FPT Education </a:t>
            </a:r>
            <a:r>
              <a:rPr lang="en-GB" sz="2800" dirty="0" smtClean="0">
                <a:solidFill>
                  <a:schemeClr val="accent6">
                    <a:lumMod val="75000"/>
                  </a:schemeClr>
                </a:solidFill>
              </a:rPr>
              <a:t>system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All ambiguous icons will have explanatory tooltips to help user </a:t>
            </a:r>
            <a:r>
              <a:rPr lang="en-GB" sz="2800" dirty="0" smtClean="0">
                <a:solidFill>
                  <a:schemeClr val="accent6">
                    <a:lumMod val="75000"/>
                  </a:schemeClr>
                </a:solidFill>
              </a:rPr>
              <a:t>understand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Actions that require multiple steps will have no more than 5 steps to ensure that user can remember them all, following the Miller’s Law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764085" y="6134100"/>
            <a:ext cx="3886200" cy="121920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COMMUNICATION INTERFACE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08823" y="5894462"/>
            <a:ext cx="10591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Connection between FHF Front-end and FHF </a:t>
            </a:r>
            <a:r>
              <a:rPr lang="en-GB" sz="2800" dirty="0" smtClean="0">
                <a:solidFill>
                  <a:schemeClr val="accent6">
                    <a:lumMod val="75000"/>
                  </a:schemeClr>
                </a:solidFill>
              </a:rPr>
              <a:t>Back-end, 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External Interfaces to FHF System</a:t>
            </a:r>
            <a:r>
              <a:rPr lang="en-GB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will be HTTPS for </a:t>
            </a:r>
            <a:r>
              <a:rPr lang="en-GB" sz="2800" dirty="0" smtClean="0">
                <a:solidFill>
                  <a:schemeClr val="accent6">
                    <a:lumMod val="75000"/>
                  </a:schemeClr>
                </a:solidFill>
              </a:rPr>
              <a:t>security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Connection between FHF Back-end and Amazon RDS Database will be TCP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41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SOFTWARE DESIGN</a:t>
            </a:r>
            <a:endParaRPr lang="en-US" sz="72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634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r="9126"/>
          <a:stretch/>
        </p:blipFill>
        <p:spPr>
          <a:xfrm>
            <a:off x="-38100" y="1044148"/>
            <a:ext cx="18288000" cy="9679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628649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ARCHITECTURE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724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53200" y="571500"/>
            <a:ext cx="517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en-US" sz="9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2554061" y="247650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1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3620861" y="252812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PRODUCT BACKGROUND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2554061" y="347214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0861" y="352376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PROJECT MANAGEMENT PLAN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554061" y="446778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0861" y="451940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REQUIREMENT SPECIFICATION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54061" y="546342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0861" y="551504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SOFTWARE DESIGN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554061" y="645906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20861" y="651068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TESTING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2554061" y="7506328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20861" y="7557956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LESSON LEARNED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2554061" y="8553596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861" y="8605224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DEMO – Q&amp;A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</a:t>
            </a:r>
          </a:p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</a:t>
            </a:r>
          </a:p>
          <a:p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42900"/>
            <a:ext cx="11506200" cy="96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0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 </a:t>
            </a:r>
          </a:p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857500"/>
            <a:ext cx="18666872" cy="76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FILE</a:t>
            </a:r>
          </a:p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FILE TYPE</a:t>
            </a:r>
          </a:p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PSEUDO CODE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-2227012">
            <a:off x="15455418" y="9443262"/>
            <a:ext cx="3353466" cy="640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2227012">
            <a:off x="16465068" y="9443262"/>
            <a:ext cx="3353466" cy="6402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15200" y="1333500"/>
            <a:ext cx="7543800" cy="8003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file_extention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!=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type_extension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byte[] buffer = new byte[16]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 fs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file.openreadstream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16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16)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buffer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hex_data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type_magic_number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true 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</a:t>
            </a:r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false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00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2497473" y="-23241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1049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</a:t>
            </a:r>
          </a:p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0500"/>
            <a:ext cx="15229205" cy="169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14500"/>
            <a:ext cx="13639800" cy="775080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63110" y="647700"/>
            <a:ext cx="4533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974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2668" y="3636292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TESTING</a:t>
            </a:r>
            <a:endParaRPr lang="en-US" sz="72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36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/>
          <p:nvPr/>
        </p:nvSpPr>
        <p:spPr>
          <a:xfrm flipH="1">
            <a:off x="6017322" y="1485900"/>
            <a:ext cx="3202878" cy="7162800"/>
          </a:xfrm>
          <a:custGeom>
            <a:avLst/>
            <a:gdLst>
              <a:gd name="connsiteX0" fmla="*/ 4191000 w 4191000"/>
              <a:gd name="connsiteY0" fmla="*/ 0 h 9372600"/>
              <a:gd name="connsiteX1" fmla="*/ 4191000 w 4191000"/>
              <a:gd name="connsiteY1" fmla="*/ 64374 h 9372600"/>
              <a:gd name="connsiteX2" fmla="*/ 64374 w 4191000"/>
              <a:gd name="connsiteY2" fmla="*/ 4686300 h 9372600"/>
              <a:gd name="connsiteX3" fmla="*/ 4191000 w 4191000"/>
              <a:gd name="connsiteY3" fmla="*/ 9308226 h 9372600"/>
              <a:gd name="connsiteX4" fmla="*/ 4191000 w 4191000"/>
              <a:gd name="connsiteY4" fmla="*/ 9372600 h 9372600"/>
              <a:gd name="connsiteX5" fmla="*/ 0 w 4191000"/>
              <a:gd name="connsiteY5" fmla="*/ 4686300 h 9372600"/>
              <a:gd name="connsiteX6" fmla="*/ 4191000 w 4191000"/>
              <a:gd name="connsiteY6" fmla="*/ 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0" h="9372600">
                <a:moveTo>
                  <a:pt x="4191000" y="0"/>
                </a:moveTo>
                <a:lnTo>
                  <a:pt x="4191000" y="64374"/>
                </a:lnTo>
                <a:cubicBezTo>
                  <a:pt x="1911927" y="64374"/>
                  <a:pt x="64374" y="2133681"/>
                  <a:pt x="64374" y="4686300"/>
                </a:cubicBezTo>
                <a:cubicBezTo>
                  <a:pt x="64374" y="7238919"/>
                  <a:pt x="1911927" y="9308226"/>
                  <a:pt x="4191000" y="9308226"/>
                </a:cubicBezTo>
                <a:lnTo>
                  <a:pt x="4191000" y="9372600"/>
                </a:lnTo>
                <a:cubicBezTo>
                  <a:pt x="1876375" y="9372600"/>
                  <a:pt x="0" y="7274472"/>
                  <a:pt x="0" y="4686300"/>
                </a:cubicBezTo>
                <a:cubicBezTo>
                  <a:pt x="0" y="2098128"/>
                  <a:pt x="1876375" y="0"/>
                  <a:pt x="4191000" y="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22122" y="1104900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63000" y="4610100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322122" y="8115300"/>
            <a:ext cx="914400" cy="914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30915" y="6629400"/>
            <a:ext cx="914400" cy="914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30915" y="259080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191000" y="4651801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TYPES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48600" y="1104900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Unit Testing 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482508" y="6701877"/>
            <a:ext cx="3700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System Testing 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70122" y="2663279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API Testing 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132122" y="4682578"/>
            <a:ext cx="4574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Integration Testing 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48600" y="8222277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Acceptance Testing 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9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96460" y="800100"/>
            <a:ext cx="4190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TOOLS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309" y="2581968"/>
            <a:ext cx="1752600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hrome DevTools Protoc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08" y="2536132"/>
            <a:ext cx="3174642" cy="178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ile:Swagger-logo.pn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80" y="256926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81629" y="4647173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Chrome </a:t>
            </a:r>
            <a:r>
              <a:rPr lang="en-US" sz="3600" b="1" dirty="0" err="1" smtClean="0">
                <a:solidFill>
                  <a:schemeClr val="accent6">
                    <a:lumMod val="75000"/>
                  </a:schemeClr>
                </a:solidFill>
              </a:rPr>
              <a:t>Devtools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60159" y="4676441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Postman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40730" y="4647173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Swagger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5778" y="8129875"/>
            <a:ext cx="136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chemeClr val="accent6">
                    <a:lumMod val="75000"/>
                  </a:schemeClr>
                </a:solidFill>
              </a:rPr>
              <a:t>NUnit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917" y="8129874"/>
            <a:ext cx="355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Fluent Assertions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NUnit.org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46" y="5716723"/>
            <a:ext cx="2009457" cy="200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29" y="5716723"/>
            <a:ext cx="1600200" cy="2045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32096" y="10447672"/>
            <a:ext cx="316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Excel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011400" y="10447672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GitHub Issues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489" y="5612502"/>
            <a:ext cx="2281401" cy="22539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02" y="5324798"/>
            <a:ext cx="2863827" cy="28293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463547" y="8129873"/>
            <a:ext cx="120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Exce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700397" y="8129872"/>
            <a:ext cx="1493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chemeClr val="accent6">
                    <a:lumMod val="75000"/>
                  </a:schemeClr>
                </a:solidFill>
              </a:rPr>
              <a:t>Github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9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5" y="-17168"/>
            <a:ext cx="9144000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0449" y="650437"/>
            <a:ext cx="6382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ENVIRONMENT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5972" y="3501854"/>
            <a:ext cx="814037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Excel 2016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Microsoft Word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Google Chrome version 108.0.5359.125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GitHub Issues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30687" y="3493588"/>
            <a:ext cx="608923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accent3">
                    <a:lumMod val="50000"/>
                  </a:schemeClr>
                </a:solidFill>
              </a:rPr>
              <a:t>OS: Window 10 Home 64-bit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accent3">
                    <a:lumMod val="50000"/>
                  </a:schemeClr>
                </a:solidFill>
              </a:rPr>
              <a:t>CPU: Intel</a:t>
            </a:r>
            <a:r>
              <a:rPr lang="en-GB" sz="3600" b="1" smtClean="0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®</a:t>
            </a:r>
            <a:r>
              <a:rPr lang="en-US" sz="3600" b="1" smtClean="0">
                <a:solidFill>
                  <a:schemeClr val="accent3">
                    <a:lumMod val="50000"/>
                  </a:schemeClr>
                </a:solidFill>
              </a:rPr>
              <a:t> Core</a:t>
            </a:r>
            <a:r>
              <a:rPr lang="en-GB" sz="3600" b="1" smtClean="0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™</a:t>
            </a:r>
            <a:r>
              <a:rPr lang="en-US" sz="3600" b="1" smtClean="0">
                <a:solidFill>
                  <a:schemeClr val="accent3">
                    <a:lumMod val="50000"/>
                  </a:schemeClr>
                </a:solidFill>
              </a:rPr>
              <a:t> i5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accent3">
                    <a:lumMod val="50000"/>
                  </a:schemeClr>
                </a:solidFill>
              </a:rPr>
              <a:t>RAM: 8.00GB</a:t>
            </a:r>
            <a:endParaRPr lang="en-US" sz="3600" b="1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 smtClean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SOFTWARE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1441797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3">
                    <a:lumMod val="50000"/>
                  </a:schemeClr>
                </a:solidFill>
              </a:rPr>
              <a:t>HARDWARE</a:t>
            </a:r>
            <a:endParaRPr lang="en-US" sz="36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endCxn id="10" idx="2"/>
          </p:cNvCxnSpPr>
          <p:nvPr/>
        </p:nvCxnSpPr>
        <p:spPr>
          <a:xfrm>
            <a:off x="3929692" y="3540998"/>
            <a:ext cx="4353600" cy="649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770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SCHEDULE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Oval 9"/>
          <p:cNvSpPr/>
          <p:nvPr/>
        </p:nvSpPr>
        <p:spPr>
          <a:xfrm>
            <a:off x="8283292" y="3318888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23901" y="3852345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26/09/2022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02755" y="3838801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30/10/2022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81609" y="3802318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18/12/2022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1" name="Straight Connector 20"/>
          <p:cNvCxnSpPr>
            <a:stCxn id="10" idx="6"/>
          </p:cNvCxnSpPr>
          <p:nvPr/>
        </p:nvCxnSpPr>
        <p:spPr>
          <a:xfrm flipV="1">
            <a:off x="8740492" y="3538254"/>
            <a:ext cx="4289708" cy="923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96472" y="4678953"/>
            <a:ext cx="34200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>
                <a:solidFill>
                  <a:schemeClr val="accent6">
                    <a:lumMod val="75000"/>
                  </a:schemeClr>
                </a:solidFill>
              </a:rPr>
              <a:t>Phase 1:</a:t>
            </a:r>
            <a:endParaRPr lang="en-US" sz="28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Regression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API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Integration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34849" y="4627644"/>
            <a:ext cx="34853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>
                <a:solidFill>
                  <a:schemeClr val="accent6">
                    <a:lumMod val="75000"/>
                  </a:schemeClr>
                </a:solidFill>
              </a:rPr>
              <a:t>Phase 2:</a:t>
            </a:r>
            <a:endParaRPr lang="en-US" sz="28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Regression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API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System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Acceptance Testing</a:t>
            </a:r>
          </a:p>
        </p:txBody>
      </p:sp>
      <p:sp>
        <p:nvSpPr>
          <p:cNvPr id="31" name="Oval 30"/>
          <p:cNvSpPr/>
          <p:nvPr/>
        </p:nvSpPr>
        <p:spPr>
          <a:xfrm>
            <a:off x="13030199" y="3309654"/>
            <a:ext cx="457200" cy="4572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36384" y="3318888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0" y="3841315"/>
            <a:ext cx="1017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72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PROJECT BACKGROUND</a:t>
            </a:r>
            <a:endParaRPr lang="en-US" sz="72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24600" y="2221922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57C62D4-4C4D-C2DB-5375-BD5A95E80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94" y="3555509"/>
            <a:ext cx="4453938" cy="4908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54" y="3555508"/>
            <a:ext cx="8742850" cy="49088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9C9FF51-FCA8-93BF-0EB7-71F335FCD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3543300"/>
            <a:ext cx="4021787" cy="4933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037006" y="8738835"/>
            <a:ext cx="1836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 Result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003" y="8738835"/>
            <a:ext cx="5078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Project’s </a:t>
            </a:r>
            <a:endParaRPr lang="en-US" sz="28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directory 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structure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19377" y="8745507"/>
            <a:ext cx="278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Sample Test case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77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12397"/>
            <a:ext cx="7964694" cy="447197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630999" y="2097533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998308D-FA97-8C79-C675-5F885950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312397"/>
            <a:ext cx="8987636" cy="44719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63415" y="8373325"/>
            <a:ext cx="336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Code coverage report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66141" y="8373325"/>
            <a:ext cx="391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Code coverage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96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24800" y="1889246"/>
            <a:ext cx="228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API Testing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B5D5855-5FA3-1952-78BE-99DDCE7D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62300"/>
            <a:ext cx="8776409" cy="5591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183855C-98B6-E5C6-BC15-476F6728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345" y="3162300"/>
            <a:ext cx="8101241" cy="55911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98715" y="8988317"/>
            <a:ext cx="224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Swagger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479956" y="8988317"/>
            <a:ext cx="234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With Postman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7683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469045" y="2068968"/>
            <a:ext cx="32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Integration Test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03392DC-BA2F-3AB0-90C3-5C508197E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5" y="3009900"/>
            <a:ext cx="17019844" cy="664145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678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198361" y="1755785"/>
            <a:ext cx="2417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System Test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64337B5-4911-3703-3DFE-532A71CA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628900"/>
            <a:ext cx="11804292" cy="721365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172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ECBABD4-7571-2466-3934-4BC80A18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24300"/>
            <a:ext cx="8818855" cy="4560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6458" y="2628900"/>
            <a:ext cx="6301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Control bugs with GitHub Issues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E053E8A-E9DC-02D3-CC3A-7D250A4D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47" y="3924300"/>
            <a:ext cx="7831580" cy="45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7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521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Unit Test Summary Report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xmlns="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63236"/>
              </p:ext>
            </p:extLst>
          </p:nvPr>
        </p:nvGraphicFramePr>
        <p:xfrm>
          <a:off x="2797081" y="4123752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xmlns="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58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47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7400" y="2704167"/>
            <a:ext cx="6230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Unit Test Code Coverage Report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79FD737E-5BF7-0FEC-FDCE-61541F517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04288"/>
              </p:ext>
            </p:extLst>
          </p:nvPr>
        </p:nvGraphicFramePr>
        <p:xfrm>
          <a:off x="2209800" y="4175660"/>
          <a:ext cx="14173199" cy="242513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{10A1B5D5-9B99-4C35-A422-299274C87663}</a:tableStyleId>
              </a:tblPr>
              <a:tblGrid>
                <a:gridCol w="3373971">
                  <a:extLst>
                    <a:ext uri="{9D8B030D-6E8A-4147-A177-3AD203B41FA5}">
                      <a16:colId xmlns:a16="http://schemas.microsoft.com/office/drawing/2014/main" xmlns="" val="4110902989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xmlns="" val="1874197450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xmlns="" val="1444484746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xmlns="" val="835586168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xmlns="" val="1144188140"/>
                    </a:ext>
                  </a:extLst>
                </a:gridCol>
              </a:tblGrid>
              <a:tr h="66735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Coverage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82705644"/>
                  </a:ext>
                </a:extLst>
              </a:tr>
              <a:tr h="623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Statements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Branches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Functions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Lines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extLst>
                  <a:ext uri="{0D108BD9-81ED-4DB2-BD59-A6C34878D82A}">
                    <a16:rowId xmlns:a16="http://schemas.microsoft.com/office/drawing/2014/main" xmlns="" val="1376504132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1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97.22%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100%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92.31%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98.25%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xmlns="" val="2888999703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2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94%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91.3%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96.25%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xmlns="" val="108566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21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651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xmlns="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853"/>
              </p:ext>
            </p:extLst>
          </p:nvPr>
        </p:nvGraphicFramePr>
        <p:xfrm>
          <a:off x="2797081" y="4060440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xmlns="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157</a:t>
                      </a:r>
                      <a:endParaRPr lang="en-US" sz="2700" dirty="0"/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374</a:t>
                      </a:r>
                      <a:endParaRPr lang="en-US" sz="2700" dirty="0"/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531</a:t>
                      </a:r>
                      <a:endParaRPr lang="en-US" sz="2700" dirty="0"/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52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LESSION LEANRED</a:t>
            </a:r>
            <a:endParaRPr lang="en-US" sz="72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977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452191833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 rot="1521391">
            <a:off x="6029030" y="4263198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rot="17701818">
            <a:off x="8085171" y="547244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6886925">
            <a:off x="7224113" y="219517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 rot="12285084">
            <a:off x="9269843" y="3414839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/>
          <p:nvPr/>
        </p:nvCxnSpPr>
        <p:spPr>
          <a:xfrm rot="10800000" flipV="1">
            <a:off x="3690425" y="3270715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0800000" flipH="1">
            <a:off x="10849529" y="6286500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743777" y="5829300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1926306" y="4844648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42924" y="2840154"/>
            <a:ext cx="793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accent6">
                    <a:lumMod val="75000"/>
                  </a:schemeClr>
                </a:solidFill>
              </a:rPr>
              <a:t>T</a:t>
            </a:r>
            <a:endParaRPr lang="en-US" sz="9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020737" y="6114025"/>
            <a:ext cx="705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90804" y="4908177"/>
            <a:ext cx="1260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985466" y="3993274"/>
            <a:ext cx="1016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accent3">
                    <a:lumMod val="50000"/>
                  </a:schemeClr>
                </a:solidFill>
              </a:rPr>
              <a:t>O</a:t>
            </a:r>
            <a:endParaRPr lang="en-US" sz="9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00698" y="4472096"/>
            <a:ext cx="2621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Teamwork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845971" y="6407867"/>
            <a:ext cx="3813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Leadership Skill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801600" y="4856817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3">
                    <a:lumMod val="50000"/>
                  </a:schemeClr>
                </a:solidFill>
              </a:rPr>
              <a:t>Overcome Difficulties</a:t>
            </a:r>
            <a:endParaRPr lang="en-US" sz="4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33810" y="6093116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3">
                    <a:lumMod val="50000"/>
                  </a:schemeClr>
                </a:solidFill>
              </a:rPr>
              <a:t>Management Skill</a:t>
            </a:r>
            <a:endParaRPr lang="en-US" sz="44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3636292"/>
            <a:ext cx="6279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DEMO – Q&amp;A</a:t>
            </a:r>
            <a:endParaRPr lang="en-US" sz="72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356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7993379" y="1630153"/>
            <a:ext cx="2301242" cy="35133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596313" y="3265774"/>
            <a:ext cx="1157291" cy="17668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6621773" y="3265774"/>
            <a:ext cx="1157291" cy="17668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2296634" y="70859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-1327050" y="4823396"/>
            <a:ext cx="3353466" cy="6402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357037" y="8277004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3306284" y="708596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-317400" y="4823396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366687" y="8277004"/>
            <a:ext cx="3353466" cy="6402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19600" y="5981700"/>
            <a:ext cx="944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LISTENING </a:t>
            </a:r>
            <a:endParaRPr lang="en-US" sz="72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00300"/>
            <a:ext cx="8915400" cy="668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413065"/>
            <a:ext cx="5029200" cy="6679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1200" y="965234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TRADITIONAL METHOD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683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7522" r="17169"/>
          <a:stretch/>
        </p:blipFill>
        <p:spPr>
          <a:xfrm>
            <a:off x="685800" y="1866900"/>
            <a:ext cx="8610600" cy="6494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V="1">
            <a:off x="10439400" y="5668855"/>
            <a:ext cx="702039" cy="79326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439400" y="2552700"/>
            <a:ext cx="702039" cy="7932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82400" y="5668855"/>
            <a:ext cx="5867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focus on a specific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area</a:t>
            </a:r>
          </a:p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Not provide information for rental</a:t>
            </a:r>
          </a:p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Students are not target customer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82400" y="2552700"/>
            <a:ext cx="39290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418B32"/>
                </a:solidFill>
              </a:rPr>
              <a:t>User-friendly interface</a:t>
            </a:r>
          </a:p>
          <a:p>
            <a:r>
              <a:rPr lang="en-US" sz="3200" dirty="0" smtClean="0">
                <a:solidFill>
                  <a:srgbClr val="418B32"/>
                </a:solidFill>
              </a:rPr>
              <a:t>Verified information</a:t>
            </a:r>
            <a:endParaRPr lang="en-US" sz="3200" dirty="0">
              <a:solidFill>
                <a:srgbClr val="418B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3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14500"/>
            <a:ext cx="9601200" cy="6687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V="1">
            <a:off x="11734800" y="5668855"/>
            <a:ext cx="702039" cy="793265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1734800" y="2552700"/>
            <a:ext cx="702039" cy="7932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877800" y="5668855"/>
            <a:ext cx="302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Poor information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877800" y="2552700"/>
            <a:ext cx="41122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418B32"/>
                </a:solidFill>
              </a:rPr>
              <a:t>Easy to use</a:t>
            </a:r>
          </a:p>
          <a:p>
            <a:r>
              <a:rPr lang="en-US" sz="3200" dirty="0" smtClean="0">
                <a:solidFill>
                  <a:srgbClr val="418B32"/>
                </a:solidFill>
              </a:rPr>
              <a:t>Focus on a specific area</a:t>
            </a:r>
          </a:p>
        </p:txBody>
      </p:sp>
    </p:spTree>
    <p:extLst>
      <p:ext uri="{BB962C8B-B14F-4D97-AF65-F5344CB8AC3E}">
        <p14:creationId xmlns:p14="http://schemas.microsoft.com/office/powerpoint/2010/main" val="383866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62100"/>
            <a:ext cx="8077200" cy="450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45" y="6362700"/>
            <a:ext cx="8070955" cy="3613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8252" y="471991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flipV="1">
            <a:off x="10439400" y="5668855"/>
            <a:ext cx="702039" cy="793265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439400" y="2552700"/>
            <a:ext cx="702039" cy="7932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82400" y="5668855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Limited information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82400" y="2552700"/>
            <a:ext cx="31368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418B32"/>
                </a:solidFill>
              </a:rPr>
              <a:t>Reliable website</a:t>
            </a:r>
          </a:p>
          <a:p>
            <a:r>
              <a:rPr lang="en-US" sz="3200" dirty="0" smtClean="0">
                <a:solidFill>
                  <a:srgbClr val="418B32"/>
                </a:solidFill>
              </a:rPr>
              <a:t>Simple navigation</a:t>
            </a:r>
            <a:endParaRPr lang="en-US" sz="3200" dirty="0">
              <a:solidFill>
                <a:srgbClr val="418B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25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3763</TotalTime>
  <Words>1386</Words>
  <Application>Microsoft Office PowerPoint</Application>
  <PresentationFormat>Custom</PresentationFormat>
  <Paragraphs>419</Paragraphs>
  <Slides>52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Calibri</vt:lpstr>
      <vt:lpstr>MS Mincho</vt:lpstr>
      <vt:lpstr>Times New Roman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Orange Retro Fashion Presentation</dc:title>
  <cp:lastModifiedBy>Microsoft account</cp:lastModifiedBy>
  <cp:revision>102</cp:revision>
  <dcterms:created xsi:type="dcterms:W3CDTF">2006-08-16T00:00:00Z</dcterms:created>
  <dcterms:modified xsi:type="dcterms:W3CDTF">2022-12-24T06:50:14Z</dcterms:modified>
  <dc:identifier>DAFVSYyMXSo</dc:identifier>
</cp:coreProperties>
</file>